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7"/>
  </p:notesMasterIdLst>
  <p:sldIdLst>
    <p:sldId id="272" r:id="rId3"/>
    <p:sldId id="282" r:id="rId4"/>
    <p:sldId id="280" r:id="rId5"/>
    <p:sldId id="281" r:id="rId6"/>
    <p:sldId id="314" r:id="rId7"/>
    <p:sldId id="283" r:id="rId8"/>
    <p:sldId id="278" r:id="rId9"/>
    <p:sldId id="288" r:id="rId10"/>
    <p:sldId id="311" r:id="rId11"/>
    <p:sldId id="312" r:id="rId12"/>
    <p:sldId id="315" r:id="rId13"/>
    <p:sldId id="313" r:id="rId14"/>
    <p:sldId id="316" r:id="rId15"/>
    <p:sldId id="317" r:id="rId16"/>
    <p:sldId id="310" r:id="rId17"/>
    <p:sldId id="296" r:id="rId18"/>
    <p:sldId id="305" r:id="rId19"/>
    <p:sldId id="318" r:id="rId20"/>
    <p:sldId id="297" r:id="rId21"/>
    <p:sldId id="307" r:id="rId22"/>
    <p:sldId id="319" r:id="rId23"/>
    <p:sldId id="292" r:id="rId24"/>
    <p:sldId id="293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FFFF"/>
    <a:srgbClr val="99FF66"/>
    <a:srgbClr val="CCFF99"/>
    <a:srgbClr val="99FF99"/>
    <a:srgbClr val="FF5050"/>
    <a:srgbClr val="FF7C80"/>
    <a:srgbClr val="FF9999"/>
    <a:srgbClr val="FFCC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>
        <p:scale>
          <a:sx n="60" d="100"/>
          <a:sy n="60" d="100"/>
        </p:scale>
        <p:origin x="-907" y="-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4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0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73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6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68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445092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771924" y="1177007"/>
            <a:ext cx="4957163" cy="5789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</a:p>
          <a:p>
            <a:pPr marL="0" indent="0" algn="just">
              <a:buFont typeface="Arial"/>
              <a:buNone/>
              <a:defRPr/>
            </a:pPr>
            <a:r>
              <a:rPr lang="vi-VN" altLang="en-US" sz="2800" b="1" smtClean="0">
                <a:cs typeface="Times New Roman" panose="02020603050405020304" pitchFamily="18" charset="0"/>
              </a:rPr>
              <a:t>Tìm </a:t>
            </a:r>
            <a:r>
              <a:rPr lang="vi-VN" altLang="en-US" sz="2800" b="1">
                <a:cs typeface="Times New Roman" panose="02020603050405020304" pitchFamily="18" charset="0"/>
              </a:rPr>
              <a:t>các từ phức có trong các câu thơ sau: </a:t>
            </a:r>
            <a:endParaRPr lang="en-US" altLang="en-US" sz="2800" b="1" smtClean="0">
              <a:cs typeface="Times New Roman" panose="02020603050405020304" pitchFamily="18" charset="0"/>
            </a:endParaRPr>
          </a:p>
          <a:p>
            <a:pPr marL="0" indent="0" algn="just">
              <a:buFont typeface="Arial"/>
              <a:buNone/>
              <a:defRPr/>
            </a:pPr>
            <a:endParaRPr lang="vi-VN" altLang="en-US" sz="2800" b="1"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truyện cổ thầm thì</a:t>
            </a:r>
          </a:p>
          <a:p>
            <a:pPr marL="0" indent="0" algn="just">
              <a:buNone/>
              <a:defRPr/>
            </a:pP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ông cha dạy cũng vì đời sau</a:t>
            </a:r>
          </a:p>
          <a:p>
            <a:pPr marL="0" indent="0" algn="just">
              <a:buNone/>
              <a:defRPr/>
            </a:pP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</a:t>
            </a: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MỸ DẠ</a:t>
            </a:r>
          </a:p>
          <a:p>
            <a:pPr marL="0" indent="0" algn="just">
              <a:lnSpc>
                <a:spcPct val="114000"/>
              </a:lnSpc>
              <a:buFont typeface="Arial"/>
              <a:buNone/>
              <a:defRPr/>
            </a:pPr>
            <a:endParaRPr lang="en-US" altLang="en-US" sz="2800" b="1" i="1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4342" y="1177007"/>
            <a:ext cx="4963887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 ta chầm chậm vào Ba Bể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 dựng cheo leo, hồ lặng im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rừng với gió ngân se sẽ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 tiếng lòng ta với tiếng chim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TRUNG THÔNG</a:t>
            </a:r>
          </a:p>
        </p:txBody>
      </p:sp>
    </p:spTree>
    <p:extLst>
      <p:ext uri="{BB962C8B-B14F-4D97-AF65-F5344CB8AC3E}">
        <p14:creationId xmlns:p14="http://schemas.microsoft.com/office/powerpoint/2010/main" val="33441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771924" y="1177007"/>
            <a:ext cx="4957163" cy="5789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</a:p>
          <a:p>
            <a:pPr marL="0" indent="0" algn="just">
              <a:buFont typeface="Arial"/>
              <a:buNone/>
              <a:defRPr/>
            </a:pPr>
            <a:r>
              <a:rPr lang="vi-VN" altLang="en-US" sz="2800" b="1" smtClean="0">
                <a:cs typeface="Times New Roman" panose="02020603050405020304" pitchFamily="18" charset="0"/>
              </a:rPr>
              <a:t>Tìm </a:t>
            </a:r>
            <a:r>
              <a:rPr lang="vi-VN" altLang="en-US" sz="2800" b="1">
                <a:cs typeface="Times New Roman" panose="02020603050405020304" pitchFamily="18" charset="0"/>
              </a:rPr>
              <a:t>các từ phức có trong các câu thơ sau: </a:t>
            </a:r>
            <a:endParaRPr lang="en-US" altLang="en-US" sz="2800" b="1" smtClean="0">
              <a:cs typeface="Times New Roman" panose="02020603050405020304" pitchFamily="18" charset="0"/>
            </a:endParaRPr>
          </a:p>
          <a:p>
            <a:pPr marL="0" indent="0" algn="just">
              <a:buFont typeface="Arial"/>
              <a:buNone/>
              <a:defRPr/>
            </a:pPr>
            <a:endParaRPr lang="vi-VN" altLang="en-US" sz="2800" b="1"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thầm thì</a:t>
            </a:r>
          </a:p>
          <a:p>
            <a:pPr marL="0" indent="0" algn="just">
              <a:buNone/>
              <a:defRPr/>
            </a:pP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cha </a:t>
            </a: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cũng vì đời sau</a:t>
            </a:r>
          </a:p>
          <a:p>
            <a:pPr marL="0" indent="0" algn="just">
              <a:buNone/>
              <a:defRPr/>
            </a:pP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</a:t>
            </a: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MỸ DẠ</a:t>
            </a:r>
          </a:p>
          <a:p>
            <a:pPr marL="0" indent="0" algn="just">
              <a:lnSpc>
                <a:spcPct val="114000"/>
              </a:lnSpc>
              <a:buFont typeface="Arial"/>
              <a:buNone/>
              <a:defRPr/>
            </a:pPr>
            <a:endParaRPr lang="en-US" altLang="en-US" sz="2800" b="1" i="1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4342" y="1177007"/>
            <a:ext cx="496388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 ta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 chậm </a:t>
            </a: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Ba Bể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 dựng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 leo</a:t>
            </a: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hồ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im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rừng với gió ngân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sẽ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 tiếng lòng ta với tiếng chim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TRUNG THÔNG</a:t>
            </a:r>
          </a:p>
        </p:txBody>
      </p:sp>
    </p:spTree>
    <p:extLst>
      <p:ext uri="{BB962C8B-B14F-4D97-AF65-F5344CB8AC3E}">
        <p14:creationId xmlns:p14="http://schemas.microsoft.com/office/powerpoint/2010/main" val="25306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05544" y="1789403"/>
            <a:ext cx="5394512" cy="2429692"/>
          </a:xfrm>
          <a:prstGeom prst="cloudCallout">
            <a:avLst>
              <a:gd name="adj1" fmla="val -47521"/>
              <a:gd name="adj2" fmla="val 67876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phức nào do những tiếng có nghĩa tạo thành?</a:t>
            </a:r>
          </a:p>
        </p:txBody>
      </p:sp>
      <p:sp>
        <p:nvSpPr>
          <p:cNvPr id="2" name="Rectangle 1"/>
          <p:cNvSpPr/>
          <p:nvPr/>
        </p:nvSpPr>
        <p:spPr>
          <a:xfrm>
            <a:off x="741029" y="1726977"/>
            <a:ext cx="5123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phức do các tiếng có nghĩa tạo thành: </a:t>
            </a:r>
            <a:endParaRPr lang="en-US" altLang="en-US" sz="32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= </a:t>
            </a:r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+ cổ</a:t>
            </a:r>
            <a:endParaRPr lang="en-US" altLang="en-US" sz="32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ông </a:t>
            </a:r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</a:t>
            </a:r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</a:t>
            </a: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lặng </a:t>
            </a:r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136342" y="914207"/>
            <a:ext cx="5394512" cy="3367315"/>
          </a:xfrm>
          <a:prstGeom prst="cloudCallout">
            <a:avLst>
              <a:gd name="adj1" fmla="val 47994"/>
              <a:gd name="adj2" fmla="val 72058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phức nào do những tiếng có âm đầu hoặc vần lặp lại nhau tạo thành?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1826" y="1697725"/>
            <a:ext cx="51235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 do </a:t>
            </a:r>
            <a:r>
              <a:rPr lang="en-US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tiếng có âm đầu hoặc vần lặp lại nhau tạo thành: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en-US" sz="3200" smtClean="0">
                <a:solidFill>
                  <a:srgbClr val="7030A0"/>
                </a:solidFill>
                <a:cs typeface="Times New Roman" panose="02020603050405020304" pitchFamily="18" charset="0"/>
              </a:rPr>
              <a:t>c</a:t>
            </a:r>
            <a:r>
              <a:rPr lang="vi-VN" altLang="en-US" sz="3200" smtClean="0">
                <a:solidFill>
                  <a:srgbClr val="7030A0"/>
                </a:solidFill>
                <a:cs typeface="Times New Roman" panose="02020603050405020304" pitchFamily="18" charset="0"/>
              </a:rPr>
              <a:t>hầm </a:t>
            </a:r>
            <a:r>
              <a:rPr lang="vi-VN" altLang="en-US" sz="3200">
                <a:solidFill>
                  <a:srgbClr val="7030A0"/>
                </a:solidFill>
                <a:cs typeface="Times New Roman" panose="02020603050405020304" pitchFamily="18" charset="0"/>
              </a:rPr>
              <a:t>chậm, se sẽ: </a:t>
            </a:r>
            <a:r>
              <a:rPr lang="vi-VN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lặp lại cả âm đầu và vần.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altLang="en-US" sz="3200" smtClean="0">
                <a:solidFill>
                  <a:srgbClr val="7030A0"/>
                </a:solidFill>
                <a:cs typeface="Times New Roman" panose="02020603050405020304" pitchFamily="18" charset="0"/>
              </a:rPr>
              <a:t>cheo </a:t>
            </a:r>
            <a:r>
              <a:rPr lang="vi-VN" altLang="en-US" sz="3200">
                <a:solidFill>
                  <a:srgbClr val="7030A0"/>
                </a:solidFill>
                <a:cs typeface="Times New Roman" panose="02020603050405020304" pitchFamily="18" charset="0"/>
              </a:rPr>
              <a:t>leo:</a:t>
            </a:r>
            <a:r>
              <a:rPr lang="vi-VN" altLang="en-US" sz="320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vần eo được lặp lại (đều có vần eo).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altLang="en-US" sz="3200" smtClean="0">
                <a:solidFill>
                  <a:srgbClr val="7030A0"/>
                </a:solidFill>
                <a:cs typeface="Times New Roman" panose="02020603050405020304" pitchFamily="18" charset="0"/>
              </a:rPr>
              <a:t>thầm </a:t>
            </a:r>
            <a:r>
              <a:rPr lang="vi-VN" altLang="en-US" sz="3200">
                <a:solidFill>
                  <a:srgbClr val="7030A0"/>
                </a:solidFill>
                <a:cs typeface="Times New Roman" panose="02020603050405020304" pitchFamily="18" charset="0"/>
              </a:rPr>
              <a:t>thì:</a:t>
            </a:r>
            <a:r>
              <a:rPr lang="vi-VN" altLang="en-US" sz="320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âm đầu được lặp lại (đều có âm th).</a:t>
            </a:r>
          </a:p>
        </p:txBody>
      </p:sp>
      <p:sp>
        <p:nvSpPr>
          <p:cNvPr id="5" name="Double Wave 4"/>
          <p:cNvSpPr/>
          <p:nvPr/>
        </p:nvSpPr>
        <p:spPr>
          <a:xfrm>
            <a:off x="1886857" y="740229"/>
            <a:ext cx="2902857" cy="841828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7517653" y="740229"/>
            <a:ext cx="2902857" cy="841828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  <p:bldP spid="8" grpId="0" animBg="1"/>
      <p:bldP spid="8" grpId="1" animBg="1"/>
      <p:bldP spid="9" grpId="0"/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9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66651" y="827315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6914" y="1567543"/>
            <a:ext cx="9390743" cy="38671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>
                <a:solidFill>
                  <a:schemeClr val="tx1"/>
                </a:solidFill>
                <a:cs typeface="Times New Roman" panose="02020603050405020304" pitchFamily="18" charset="0"/>
              </a:rPr>
              <a:t>Có hai cách chính để tạo từ phức</a:t>
            </a:r>
            <a:r>
              <a:rPr 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1. </a:t>
            </a:r>
            <a:r>
              <a:rPr lang="vi-VN" sz="3200">
                <a:solidFill>
                  <a:schemeClr val="tx1"/>
                </a:solidFill>
                <a:cs typeface="Times New Roman" panose="02020603050405020304" pitchFamily="18" charset="0"/>
              </a:rPr>
              <a:t>Ghép những tiếng có nghĩa lại với nhau. Đó là các </a:t>
            </a:r>
            <a:r>
              <a:rPr lang="vi-VN" sz="3200" i="1">
                <a:solidFill>
                  <a:schemeClr val="tx1"/>
                </a:solidFill>
                <a:cs typeface="Times New Roman" panose="02020603050405020304" pitchFamily="18" charset="0"/>
              </a:rPr>
              <a:t>từ ghép</a:t>
            </a:r>
            <a:r>
              <a:rPr lang="vi-VN" sz="32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M: tình thương, thương mến,….</a:t>
            </a:r>
          </a:p>
          <a:p>
            <a:pPr algn="just">
              <a:defRPr/>
            </a:pPr>
            <a:r>
              <a:rPr lang="vi-VN" sz="3200">
                <a:solidFill>
                  <a:schemeClr val="tx1"/>
                </a:solidFill>
                <a:cs typeface="Times New Roman" panose="02020603050405020304" pitchFamily="18" charset="0"/>
              </a:rPr>
              <a:t>2. Phối hợp những tiếng có âm đầu hay vần ( hoặc cả âm đầu và vần) giống nhau. Đó là các </a:t>
            </a:r>
            <a:r>
              <a:rPr lang="vi-VN" sz="3200" i="1">
                <a:solidFill>
                  <a:schemeClr val="tx1"/>
                </a:solidFill>
                <a:cs typeface="Times New Roman" panose="02020603050405020304" pitchFamily="18" charset="0"/>
              </a:rPr>
              <a:t>từ láy</a:t>
            </a:r>
            <a:r>
              <a:rPr lang="vi-VN" sz="32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M: săn sóc, khéo léo, luôn luôn,…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293256" y="1980249"/>
            <a:ext cx="7678057" cy="2429692"/>
          </a:xfrm>
          <a:prstGeom prst="cloudCallout">
            <a:avLst>
              <a:gd name="adj1" fmla="val -56161"/>
              <a:gd name="adj2" fmla="val 54435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ghép, từ láy?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452551" y="1980249"/>
            <a:ext cx="7678057" cy="2429692"/>
          </a:xfrm>
          <a:prstGeom prst="cloudCallout">
            <a:avLst>
              <a:gd name="adj1" fmla="val -56161"/>
              <a:gd name="adj2" fmla="val 54435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thêm các từ ghép và từ láy!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8914" y="531131"/>
            <a:ext cx="10363200" cy="5478423"/>
            <a:chOff x="928914" y="531131"/>
            <a:chExt cx="10363200" cy="5478423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928914" y="531131"/>
              <a:ext cx="10363200" cy="5478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just">
                <a:spcBef>
                  <a:spcPct val="50000"/>
                </a:spcBef>
              </a:pPr>
              <a:r>
                <a:rPr lang="en-US" altLang="en-US" sz="2800" b="0" smtClean="0">
                  <a:latin typeface="Times New Roman" panose="02020603050405020304" pitchFamily="18" charset="0"/>
                </a:rPr>
                <a:t>Bài 1. Hãy </a:t>
              </a:r>
              <a:r>
                <a:rPr lang="en-US" altLang="en-US" sz="2800" b="0">
                  <a:latin typeface="Times New Roman" panose="02020603050405020304" pitchFamily="18" charset="0"/>
                </a:rPr>
                <a:t>xếp những từ phức được in nghiêng trong các câu dưới đây thành hai loại: từ ghép và từ láy. Biết rằng những tiếng in đậm là tiếng có nghĩa:</a:t>
              </a:r>
            </a:p>
            <a:p>
              <a:pPr algn="just">
                <a:spcBef>
                  <a:spcPct val="50000"/>
                </a:spcBef>
                <a:buFontTx/>
                <a:buAutoNum type="alphaLcParenR"/>
              </a:pPr>
              <a:r>
                <a:rPr lang="en-US" altLang="en-US" sz="2800" b="0">
                  <a:latin typeface="Times New Roman" panose="02020603050405020304" pitchFamily="18" charset="0"/>
                </a:rPr>
                <a:t>Nhân dân </a:t>
              </a:r>
              <a:r>
                <a:rPr lang="en-US" altLang="en-US" sz="2800" i="1">
                  <a:latin typeface="Times New Roman" panose="02020603050405020304" pitchFamily="18" charset="0"/>
                </a:rPr>
                <a:t>ghi nhớ</a:t>
              </a:r>
              <a:r>
                <a:rPr lang="en-US" altLang="en-US" sz="2800" b="0">
                  <a:latin typeface="Times New Roman" panose="02020603050405020304" pitchFamily="18" charset="0"/>
                </a:rPr>
                <a:t> công ơn Chử Đồng Tử, lập </a:t>
              </a:r>
              <a:r>
                <a:rPr lang="en-US" altLang="en-US" sz="2800" i="1">
                  <a:latin typeface="Times New Roman" panose="02020603050405020304" pitchFamily="18" charset="0"/>
                </a:rPr>
                <a:t>đền thờ</a:t>
              </a:r>
              <a:r>
                <a:rPr lang="en-US" altLang="en-US" sz="2800" b="0">
                  <a:latin typeface="Times New Roman" panose="02020603050405020304" pitchFamily="18" charset="0"/>
                </a:rPr>
                <a:t> ở nhiều nơi bên sông Hồng. Cũng từ đó hằng năm, suốt mấy tháng mùa xuân, cả một vùng </a:t>
              </a:r>
              <a:r>
                <a:rPr lang="en-US" altLang="en-US" sz="2800" i="1">
                  <a:latin typeface="Times New Roman" panose="02020603050405020304" pitchFamily="18" charset="0"/>
                </a:rPr>
                <a:t>bờ bãi</a:t>
              </a:r>
              <a:r>
                <a:rPr lang="en-US" altLang="en-US" sz="2800" b="0">
                  <a:latin typeface="Times New Roman" panose="02020603050405020304" pitchFamily="18" charset="0"/>
                </a:rPr>
                <a:t> sông Hồng lại </a:t>
              </a:r>
              <a:r>
                <a:rPr lang="en-US" altLang="en-US" sz="2800" b="0" i="1">
                  <a:latin typeface="Times New Roman" panose="02020603050405020304" pitchFamily="18" charset="0"/>
                </a:rPr>
                <a:t>nô</a:t>
              </a:r>
              <a:r>
                <a:rPr lang="en-US" altLang="en-US" sz="2800" i="1">
                  <a:latin typeface="Times New Roman" panose="02020603050405020304" pitchFamily="18" charset="0"/>
                </a:rPr>
                <a:t> nức</a:t>
              </a:r>
              <a:r>
                <a:rPr lang="en-US" altLang="en-US" sz="2800" b="0">
                  <a:latin typeface="Times New Roman" panose="02020603050405020304" pitchFamily="18" charset="0"/>
                </a:rPr>
                <a:t> làm lễ, mở hội để </a:t>
              </a:r>
              <a:r>
                <a:rPr lang="en-US" altLang="en-US" sz="2800" i="1">
                  <a:latin typeface="Times New Roman" panose="02020603050405020304" pitchFamily="18" charset="0"/>
                </a:rPr>
                <a:t>tưởng nhớ</a:t>
              </a:r>
              <a:r>
                <a:rPr lang="en-US" altLang="en-US" sz="2800" b="0">
                  <a:latin typeface="Times New Roman" panose="02020603050405020304" pitchFamily="18" charset="0"/>
                </a:rPr>
                <a:t> ông</a:t>
              </a:r>
              <a:r>
                <a:rPr lang="en-US" altLang="en-US" sz="2800" b="0" smtClean="0">
                  <a:latin typeface="Times New Roman" panose="02020603050405020304" pitchFamily="18" charset="0"/>
                </a:rPr>
                <a:t>.</a:t>
              </a:r>
              <a:endParaRPr lang="en-US" altLang="en-US" sz="2800" b="0">
                <a:latin typeface="Times New Roman" panose="02020603050405020304" pitchFamily="18" charset="0"/>
              </a:endParaRPr>
            </a:p>
            <a:p>
              <a:pPr algn="just">
                <a:spcBef>
                  <a:spcPct val="50000"/>
                </a:spcBef>
              </a:pPr>
              <a:endParaRPr lang="en-US" altLang="en-US" sz="2800" b="0" smtClean="0">
                <a:latin typeface="Times New Roman" panose="02020603050405020304" pitchFamily="18" charset="0"/>
              </a:endParaRPr>
            </a:p>
            <a:p>
              <a:pPr algn="just">
                <a:spcBef>
                  <a:spcPct val="50000"/>
                </a:spcBef>
              </a:pPr>
              <a:r>
                <a:rPr lang="en-US" altLang="en-US" sz="2800" b="0" smtClean="0">
                  <a:latin typeface="Times New Roman" panose="02020603050405020304" pitchFamily="18" charset="0"/>
                </a:rPr>
                <a:t>b</a:t>
              </a:r>
              <a:r>
                <a:rPr lang="en-US" altLang="en-US" sz="2800" b="0">
                  <a:latin typeface="Times New Roman" panose="02020603050405020304" pitchFamily="18" charset="0"/>
                </a:rPr>
                <a:t>) Dáng tre vươn </a:t>
              </a:r>
              <a:r>
                <a:rPr lang="en-US" altLang="en-US" sz="2800" i="1">
                  <a:latin typeface="Times New Roman" panose="02020603050405020304" pitchFamily="18" charset="0"/>
                </a:rPr>
                <a:t>mộc </a:t>
              </a:r>
              <a:r>
                <a:rPr lang="en-US" altLang="en-US" sz="2800" b="0" i="1">
                  <a:latin typeface="Times New Roman" panose="02020603050405020304" pitchFamily="18" charset="0"/>
                </a:rPr>
                <a:t>mạc</a:t>
              </a:r>
              <a:r>
                <a:rPr lang="en-US" altLang="en-US" sz="2800" b="0">
                  <a:latin typeface="Times New Roman" panose="02020603050405020304" pitchFamily="18" charset="0"/>
                </a:rPr>
                <a:t>, màu tre tươi </a:t>
              </a:r>
              <a:r>
                <a:rPr lang="en-US" altLang="en-US" sz="2800" i="1">
                  <a:latin typeface="Times New Roman" panose="02020603050405020304" pitchFamily="18" charset="0"/>
                </a:rPr>
                <a:t>nhũn </a:t>
              </a:r>
              <a:r>
                <a:rPr lang="en-US" altLang="en-US" sz="2800" b="0" i="1">
                  <a:latin typeface="Times New Roman" panose="02020603050405020304" pitchFamily="18" charset="0"/>
                </a:rPr>
                <a:t>nhặn</a:t>
              </a:r>
              <a:r>
                <a:rPr lang="en-US" altLang="en-US" sz="2800" b="0">
                  <a:latin typeface="Times New Roman" panose="02020603050405020304" pitchFamily="18" charset="0"/>
                </a:rPr>
                <a:t>. Rồi tre lớn lên, </a:t>
              </a:r>
              <a:r>
                <a:rPr lang="en-US" altLang="en-US" sz="2800" i="1">
                  <a:latin typeface="Times New Roman" panose="02020603050405020304" pitchFamily="18" charset="0"/>
                </a:rPr>
                <a:t>cứng </a:t>
              </a:r>
              <a:r>
                <a:rPr lang="en-US" altLang="en-US" sz="2800" b="0" i="1">
                  <a:latin typeface="Times New Roman" panose="02020603050405020304" pitchFamily="18" charset="0"/>
                </a:rPr>
                <a:t>cáp,</a:t>
              </a:r>
              <a:r>
                <a:rPr lang="en-US" altLang="en-US" sz="2800" i="1">
                  <a:latin typeface="Times New Roman" panose="02020603050405020304" pitchFamily="18" charset="0"/>
                </a:rPr>
                <a:t> dẻo dai, vững chắc</a:t>
              </a:r>
              <a:r>
                <a:rPr lang="en-US" altLang="en-US" sz="2800" b="0">
                  <a:latin typeface="Times New Roman" panose="02020603050405020304" pitchFamily="18" charset="0"/>
                </a:rPr>
                <a:t>. Tre trông </a:t>
              </a:r>
              <a:r>
                <a:rPr lang="en-US" altLang="en-US" sz="2800" i="1">
                  <a:latin typeface="Times New Roman" panose="02020603050405020304" pitchFamily="18" charset="0"/>
                </a:rPr>
                <a:t>thanh cao</a:t>
              </a:r>
              <a:r>
                <a:rPr lang="en-US" altLang="en-US" sz="2800" b="0">
                  <a:latin typeface="Times New Roman" panose="02020603050405020304" pitchFamily="18" charset="0"/>
                </a:rPr>
                <a:t>, giản dị, chí khí như người</a:t>
              </a:r>
              <a:r>
                <a:rPr lang="en-US" altLang="en-US" sz="2800" b="0" smtClean="0">
                  <a:latin typeface="Times New Roman" panose="02020603050405020304" pitchFamily="18" charset="0"/>
                </a:rPr>
                <a:t>.</a:t>
              </a:r>
              <a:endParaRPr lang="en-US" altLang="en-US" sz="2800" b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9274628" y="3887107"/>
              <a:ext cx="1828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HOÀNG LÊ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9463314" y="5673004"/>
              <a:ext cx="1828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THÉP MỚI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86277"/>
              </p:ext>
            </p:extLst>
          </p:nvPr>
        </p:nvGraphicFramePr>
        <p:xfrm>
          <a:off x="1596571" y="1381927"/>
          <a:ext cx="9216571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058">
                  <a:extLst>
                    <a:ext uri="{9D8B030D-6E8A-4147-A177-3AD203B41FA5}">
                      <a16:colId xmlns:a16="http://schemas.microsoft.com/office/drawing/2014/main" xmlns="" val="3890672935"/>
                    </a:ext>
                  </a:extLst>
                </a:gridCol>
                <a:gridCol w="3993450">
                  <a:extLst>
                    <a:ext uri="{9D8B030D-6E8A-4147-A177-3AD203B41FA5}">
                      <a16:colId xmlns:a16="http://schemas.microsoft.com/office/drawing/2014/main" xmlns="" val="617987170"/>
                    </a:ext>
                  </a:extLst>
                </a:gridCol>
                <a:gridCol w="4149063">
                  <a:extLst>
                    <a:ext uri="{9D8B030D-6E8A-4147-A177-3AD203B41FA5}">
                      <a16:colId xmlns:a16="http://schemas.microsoft.com/office/drawing/2014/main" xmlns="" val="3201453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ghép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láy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435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en-US" sz="320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en-US" sz="320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189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0979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54549" y="2148749"/>
            <a:ext cx="336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  <a:cs typeface="Times New Roman" panose="02020603050405020304" pitchFamily="18" charset="0"/>
              </a:rPr>
              <a:t>ghi nhớ, đền thờ,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bờ bãi</a:t>
            </a:r>
            <a:r>
              <a:rPr lang="vi-VN" sz="320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vi-VN" sz="3200">
                <a:solidFill>
                  <a:srgbClr val="002060"/>
                </a:solidFill>
                <a:cs typeface="Times New Roman" panose="02020603050405020304" pitchFamily="18" charset="0"/>
              </a:rPr>
              <a:t>tưởng nhớ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9747" y="2394970"/>
            <a:ext cx="194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 nức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4547" y="3609378"/>
            <a:ext cx="374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  <a:cs typeface="Times New Roman" panose="02020603050405020304" pitchFamily="18" charset="0"/>
              </a:rPr>
              <a:t>dẻo </a:t>
            </a:r>
            <a:r>
              <a:rPr lang="vi-VN" sz="3200" smtClean="0">
                <a:solidFill>
                  <a:srgbClr val="002060"/>
                </a:solidFill>
                <a:cs typeface="Times New Roman" panose="02020603050405020304" pitchFamily="18" charset="0"/>
              </a:rPr>
              <a:t>dai</a:t>
            </a:r>
            <a:r>
              <a:rPr lang="en-US" sz="3200" smtClean="0">
                <a:solidFill>
                  <a:srgbClr val="002060"/>
                </a:solidFill>
                <a:cs typeface="Times New Roman" panose="02020603050405020304" pitchFamily="18" charset="0"/>
              </a:rPr>
              <a:t>,</a:t>
            </a:r>
            <a:r>
              <a:rPr lang="vi-VN" sz="320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002060"/>
                </a:solidFill>
                <a:cs typeface="Times New Roman" panose="02020603050405020304" pitchFamily="18" charset="0"/>
              </a:rPr>
              <a:t>vững chắc, thanh cao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5886" y="3609378"/>
            <a:ext cx="3982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 mạc, nhũn nhặn, cứng cáp</a:t>
            </a:r>
          </a:p>
        </p:txBody>
      </p:sp>
      <p:sp>
        <p:nvSpPr>
          <p:cNvPr id="2" name="Rectangle 1"/>
          <p:cNvSpPr/>
          <p:nvPr/>
        </p:nvSpPr>
        <p:spPr>
          <a:xfrm>
            <a:off x="698500" y="5257800"/>
            <a:ext cx="104775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con lại xếp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 bãi” vào từ ghép?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500" y="5232400"/>
            <a:ext cx="104775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đặt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“ bờ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" grpId="0" animBg="1"/>
      <p:bldP spid="2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226911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nhận biết được hai cách chính cấu tạo từ phức tiếng Việt: Ghép những tiếng có nghĩa lại với nhau (từ ghép); Phối hợp những tiếng có âm hay vần (hoặc cả âm đầu và vần) giống nhau (từ láy).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4169389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phân biệt được từ ghép với từ láy đơn giản (BT1</a:t>
              </a:r>
              <a:r>
                <a:rPr lang="vi-VN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99077" y="5632140"/>
            <a:ext cx="10737752" cy="732426"/>
            <a:chOff x="-8052" y="1836323"/>
            <a:chExt cx="9469072" cy="7328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từ ghép và từ láy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4513" y="708894"/>
            <a:ext cx="992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2. Tìm từ ghép, từ láy chứa từng tiếng sau đây: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81195"/>
              </p:ext>
            </p:extLst>
          </p:nvPr>
        </p:nvGraphicFramePr>
        <p:xfrm>
          <a:off x="1195752" y="1411247"/>
          <a:ext cx="1010529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791">
                  <a:extLst>
                    <a:ext uri="{9D8B030D-6E8A-4147-A177-3AD203B41FA5}">
                      <a16:colId xmlns:a16="http://schemas.microsoft.com/office/drawing/2014/main" xmlns="" val="2468769588"/>
                    </a:ext>
                  </a:extLst>
                </a:gridCol>
                <a:gridCol w="6299200">
                  <a:extLst>
                    <a:ext uri="{9D8B030D-6E8A-4147-A177-3AD203B41FA5}">
                      <a16:colId xmlns:a16="http://schemas.microsoft.com/office/drawing/2014/main" xmlns="" val="1806765750"/>
                    </a:ext>
                  </a:extLst>
                </a:gridCol>
                <a:gridCol w="2418300">
                  <a:extLst>
                    <a:ext uri="{9D8B030D-6E8A-4147-A177-3AD203B41FA5}">
                      <a16:colId xmlns:a16="http://schemas.microsoft.com/office/drawing/2014/main" xmlns="" val="1556786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ghép</a:t>
                      </a:r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láy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969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endParaRPr lang="en-US" sz="2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269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endParaRPr lang="en-US" sz="2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416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endParaRPr lang="en-US" sz="2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81607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1600" y="2108866"/>
            <a:ext cx="628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ngay thẳng, ngay thật, ngay lưng, ngay đơ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22229" y="2108866"/>
            <a:ext cx="185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 ngay ngắn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1599" y="3039067"/>
            <a:ext cx="6284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thẳng băng, thẳng cánh, thẳng cẳng, thẳng đuột, thẳng đứng, thẳng góc, thẳng tay, thẳng tắp, thẳng tuột, thẳng tính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22229" y="3039067"/>
            <a:ext cx="1850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smtClean="0">
                <a:solidFill>
                  <a:srgbClr val="0000CC"/>
                </a:solidFill>
                <a:latin typeface="Times New Roman" panose="02020603050405020304" pitchFamily="18" charset="0"/>
              </a:rPr>
              <a:t>thẳng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thắn, thẳng thớm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1599" y="4881146"/>
            <a:ext cx="6284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smtClean="0">
                <a:solidFill>
                  <a:srgbClr val="0000CC"/>
                </a:solidFill>
                <a:latin typeface="Times New Roman" panose="02020603050405020304" pitchFamily="18" charset="0"/>
              </a:rPr>
              <a:t>chân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thật, thành thật, thật lòng, thật lực, thật tình, thật tâm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61713" y="4914521"/>
            <a:ext cx="185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 thật thà</a:t>
            </a:r>
          </a:p>
        </p:txBody>
      </p:sp>
    </p:spTree>
    <p:extLst>
      <p:ext uri="{BB962C8B-B14F-4D97-AF65-F5344CB8AC3E}">
        <p14:creationId xmlns:p14="http://schemas.microsoft.com/office/powerpoint/2010/main" val="7642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916810" y="1287079"/>
            <a:ext cx="6923875" cy="3378705"/>
          </a:xfrm>
          <a:prstGeom prst="cloudCallout">
            <a:avLst>
              <a:gd name="adj1" fmla="val 75407"/>
              <a:gd name="adj2" fmla="val 7082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ghép? </a:t>
            </a:r>
          </a:p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láy?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916810" y="1287079"/>
            <a:ext cx="6923875" cy="3378705"/>
          </a:xfrm>
          <a:prstGeom prst="cloudCallout">
            <a:avLst>
              <a:gd name="adj1" fmla="val 75407"/>
              <a:gd name="adj2" fmla="val 7082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đặt câu với 1 từ ghép và 1 từ láy con tìm được ở bài 2!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226911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nhận biết được hai cách chính cấu tạo từ phức tiếng Việt: Ghép những tiếng có nghĩa lại với nhau (từ ghép); Phối hợp những tiếng có âm hay vần (hoặc cả âm đầu và vần) giống nhau (từ láy).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4169389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</a:t>
              </a:r>
              <a:r>
                <a:rPr lang="vi-VN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 từ ghép, từ láy chứa tiếng đã cho (BT2).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99077" y="5632140"/>
            <a:ext cx="10737752" cy="732426"/>
            <a:chOff x="-8052" y="1836323"/>
            <a:chExt cx="9469072" cy="7328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từ ghép và từ láy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676400" y="1762032"/>
            <a:ext cx="8948057" cy="2577739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944914" y="1872342"/>
            <a:ext cx="8679543" cy="2862944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ghép và từ láy.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từ con tìm được.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Luyện tập về từ ghép và từ láy.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6972" y="1016000"/>
            <a:ext cx="3657600" cy="584775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phức?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920343" y="1190170"/>
            <a:ext cx="812800" cy="23222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08914" y="767676"/>
            <a:ext cx="51816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phức là từ gồm hai hay nhiều tiếng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6972" y="2663371"/>
            <a:ext cx="544285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3 từ phức!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6972" y="4310742"/>
            <a:ext cx="8447314" cy="584775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đ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ặt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với 1 từ phức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vừa tìm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80959" y="1476104"/>
            <a:ext cx="2495006" cy="666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 tay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80959" y="3487785"/>
            <a:ext cx="2495006" cy="666206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 léo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189445" y="1809207"/>
            <a:ext cx="5354320" cy="2952208"/>
          </a:xfrm>
          <a:prstGeom prst="cloudCallout">
            <a:avLst>
              <a:gd name="adj1" fmla="val -57821"/>
              <a:gd name="adj2" fmla="val 7186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cấu tạo của các từ sau?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873829" y="584202"/>
            <a:ext cx="3344090" cy="2053047"/>
          </a:xfrm>
          <a:prstGeom prst="wedgeRoundRectCallout">
            <a:avLst>
              <a:gd name="adj1" fmla="val 90503"/>
              <a:gd name="adj2" fmla="val 11062"/>
              <a:gd name="adj3" fmla="val 16667"/>
            </a:avLst>
          </a:prstGeom>
          <a:solidFill>
            <a:schemeClr val="bg1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Tiếng, âm, vần khác nhau.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873829" y="3487785"/>
            <a:ext cx="3344090" cy="2119084"/>
          </a:xfrm>
          <a:prstGeom prst="wedgeRoundRectCallout">
            <a:avLst>
              <a:gd name="adj1" fmla="val 89809"/>
              <a:gd name="adj2" fmla="val -37315"/>
              <a:gd name="adj3" fmla="val 16667"/>
            </a:avLst>
          </a:prstGeom>
          <a:solidFill>
            <a:schemeClr val="bg1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 giống nhau.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14658" y="1276422"/>
            <a:ext cx="6563015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ghép và từ láy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nhận biết được hai cách chính cấu tạo từ phức tiếng Việt: Ghép những tiếng có nghĩa lại với nhau (từ ghép); Phối hợp những tiếng có âm hay vần (hoặc cả âm đầu và vần) giống nhau (từ láy).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phân biệt được từ ghép với từ láy đơn giản (BT1); tìm được từ ghép, từ láy chứa tiếng đã cho (BT2).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99077" y="5051580"/>
            <a:ext cx="10737752" cy="732426"/>
            <a:chOff x="-8052" y="1836323"/>
            <a:chExt cx="9469072" cy="7328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từ ghép và từ láy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1094</Words>
  <Application>Microsoft Office PowerPoint</Application>
  <PresentationFormat>Custom</PresentationFormat>
  <Paragraphs>148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HUYEN</cp:lastModifiedBy>
  <cp:revision>73</cp:revision>
  <dcterms:created xsi:type="dcterms:W3CDTF">2021-08-04T18:52:07Z</dcterms:created>
  <dcterms:modified xsi:type="dcterms:W3CDTF">2021-09-24T06:43:32Z</dcterms:modified>
</cp:coreProperties>
</file>